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1" r:id="rId3"/>
  </p:sldMasterIdLst>
  <p:notesMasterIdLst>
    <p:notesMasterId r:id="rId23"/>
  </p:notesMasterIdLst>
  <p:sldIdLst>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88"/>
    <p:restoredTop sz="94674"/>
  </p:normalViewPr>
  <p:slideViewPr>
    <p:cSldViewPr>
      <p:cViewPr varScale="1">
        <p:scale>
          <a:sx n="64" d="100"/>
          <a:sy n="64" d="100"/>
        </p:scale>
        <p:origin x="1164"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7B188F-2F1F-CC4D-B365-82B99C1D6629}" type="datetimeFigureOut">
              <a:rPr lang="fi-FI" smtClean="0"/>
              <a:t>18.4.2018</a:t>
            </a:fld>
            <a:endParaRPr lang="fi-F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13425E-EE29-0A45-B862-5A2E42B394CC}" type="slidenum">
              <a:rPr lang="fi-FI" smtClean="0"/>
              <a:t>‹#›</a:t>
            </a:fld>
            <a:endParaRPr lang="fi-FI"/>
          </a:p>
        </p:txBody>
      </p:sp>
    </p:spTree>
    <p:extLst>
      <p:ext uri="{BB962C8B-B14F-4D97-AF65-F5344CB8AC3E}">
        <p14:creationId xmlns:p14="http://schemas.microsoft.com/office/powerpoint/2010/main" val="351595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6603BFCC-BC31-4CE6-BA3F-9CD5D2275FB0}" type="datetimeFigureOut">
              <a:rPr lang="fi-FI" smtClean="0"/>
              <a:pPr/>
              <a:t>18.4.2018</a:t>
            </a:fld>
            <a:endParaRPr lang="fi-FI" dirty="0"/>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4B932A6-990D-41D6-8915-C013D89FD6EF}"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539552" y="3429000"/>
            <a:ext cx="8229600" cy="1143000"/>
          </a:xfrm>
        </p:spPr>
        <p:txBody>
          <a:bodyPr/>
          <a:lstStyle>
            <a:lvl1pP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11560" y="1628800"/>
            <a:ext cx="7772400" cy="1107554"/>
          </a:xfrm>
        </p:spPr>
        <p:txBody>
          <a:body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609328" y="3022104"/>
            <a:ext cx="7776864" cy="20630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solidFill>
              </a:defRPr>
            </a:lvl1pPr>
          </a:lstStyle>
          <a:p>
            <a:fld id="{6603BFCC-BC31-4CE6-BA3F-9CD5D2275FB0}" type="datetimeFigureOut">
              <a:rPr lang="fi-FI" smtClean="0"/>
              <a:pPr/>
              <a:t>18.4.2018</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74B932A6-990D-41D6-8915-C013D89FD6EF}" type="slidenum">
              <a:rPr lang="fi-FI" smtClean="0"/>
              <a:pPr/>
              <a:t>‹#›</a:t>
            </a:fld>
            <a:endParaRPr lang="fi-FI" dirty="0"/>
          </a:p>
        </p:txBody>
      </p:sp>
      <p:pic>
        <p:nvPicPr>
          <p:cNvPr id="3" name="Picture 2">
            <a:extLst>
              <a:ext uri="{FF2B5EF4-FFF2-40B4-BE49-F238E27FC236}">
                <a16:creationId xmlns:a16="http://schemas.microsoft.com/office/drawing/2014/main" id="{93FCA776-0499-B94C-87AE-80455C7813C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67544" y="2852936"/>
            <a:ext cx="8229600" cy="72008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67544" y="3933057"/>
            <a:ext cx="8208912" cy="1944216"/>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p:txBody>
      </p:sp>
      <p:pic>
        <p:nvPicPr>
          <p:cNvPr id="5" name="Picture 4">
            <a:extLst>
              <a:ext uri="{FF2B5EF4-FFF2-40B4-BE49-F238E27FC236}">
                <a16:creationId xmlns:a16="http://schemas.microsoft.com/office/drawing/2014/main" id="{F0330DC1-2DDA-A640-B524-4F87C3671F1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 id="2147483670" r:id="rId2"/>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67544" y="2276872"/>
            <a:ext cx="8229600" cy="1143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57200" y="3501009"/>
            <a:ext cx="8229600" cy="2376264"/>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457200" y="6165304"/>
            <a:ext cx="2133600" cy="556171"/>
          </a:xfrm>
          <a:prstGeom prst="rect">
            <a:avLst/>
          </a:prstGeom>
        </p:spPr>
        <p:txBody>
          <a:bodyPr vert="horz" lIns="91440" tIns="45720" rIns="91440" bIns="45720" rtlCol="0" anchor="ctr"/>
          <a:lstStyle>
            <a:lvl1pPr algn="l">
              <a:defRPr sz="1200">
                <a:solidFill>
                  <a:schemeClr val="tx1">
                    <a:tint val="75000"/>
                  </a:schemeClr>
                </a:solidFill>
              </a:defRPr>
            </a:lvl1pPr>
          </a:lstStyle>
          <a:p>
            <a:fld id="{405E896D-F517-4136-B213-D12C7A849042}" type="datetimeFigureOut">
              <a:rPr lang="fi-FI" smtClean="0"/>
              <a:pPr/>
              <a:t>18.4.2018</a:t>
            </a:fld>
            <a:endParaRPr lang="fi-FI" dirty="0"/>
          </a:p>
        </p:txBody>
      </p:sp>
      <p:sp>
        <p:nvSpPr>
          <p:cNvPr id="5" name="Alatunnisteen paikkamerkki 4"/>
          <p:cNvSpPr>
            <a:spLocks noGrp="1"/>
          </p:cNvSpPr>
          <p:nvPr>
            <p:ph type="ftr" sz="quarter" idx="3"/>
          </p:nvPr>
        </p:nvSpPr>
        <p:spPr>
          <a:xfrm>
            <a:off x="3124200" y="6165304"/>
            <a:ext cx="2895600" cy="5561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pic>
        <p:nvPicPr>
          <p:cNvPr id="7" name="Picture 6">
            <a:extLst>
              <a:ext uri="{FF2B5EF4-FFF2-40B4-BE49-F238E27FC236}">
                <a16:creationId xmlns:a16="http://schemas.microsoft.com/office/drawing/2014/main" id="{131BCA6F-2B0E-D243-BFD8-D96571BA645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mailto:kirjavinkkariyhdistys@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8633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korkea luotettavuus">
            <a:extLst>
              <a:ext uri="{FF2B5EF4-FFF2-40B4-BE49-F238E27FC236}">
                <a16:creationId xmlns:a16="http://schemas.microsoft.com/office/drawing/2014/main" id="{4AFCEED1-217A-4047-8FF9-D16B47279B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2676" y="908720"/>
            <a:ext cx="6498647" cy="4074241"/>
          </a:xfrm>
          <a:prstGeom prst="rect">
            <a:avLst/>
          </a:prstGeom>
        </p:spPr>
      </p:pic>
    </p:spTree>
    <p:extLst>
      <p:ext uri="{BB962C8B-B14F-4D97-AF65-F5344CB8AC3E}">
        <p14:creationId xmlns:p14="http://schemas.microsoft.com/office/powerpoint/2010/main" val="932898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D81F07E8-51E9-4DFA-A937-EA51CB1866C5}"/>
              </a:ext>
            </a:extLst>
          </p:cNvPr>
          <p:cNvSpPr txBox="1"/>
          <p:nvPr/>
        </p:nvSpPr>
        <p:spPr>
          <a:xfrm>
            <a:off x="977009" y="476672"/>
            <a:ext cx="7323030" cy="400110"/>
          </a:xfrm>
          <a:prstGeom prst="rect">
            <a:avLst/>
          </a:prstGeom>
          <a:noFill/>
        </p:spPr>
        <p:txBody>
          <a:bodyPr wrap="none" rtlCol="0">
            <a:spAutoFit/>
          </a:bodyPr>
          <a:lstStyle/>
          <a:p>
            <a:r>
              <a:rPr lang="fi-FI" sz="2000" dirty="0">
                <a:latin typeface="Lora" panose="02000503000000020004" pitchFamily="2" charset="0"/>
              </a:rPr>
              <a:t>8a. Jos vastasit ei, niin millä ajalla vinkkaukset valmistellaan?</a:t>
            </a:r>
          </a:p>
        </p:txBody>
      </p:sp>
      <p:sp>
        <p:nvSpPr>
          <p:cNvPr id="3" name="Tekstiruutu 2">
            <a:extLst>
              <a:ext uri="{FF2B5EF4-FFF2-40B4-BE49-F238E27FC236}">
                <a16:creationId xmlns:a16="http://schemas.microsoft.com/office/drawing/2014/main" id="{F94F2F17-7E95-4982-A221-E89202AAFDA5}"/>
              </a:ext>
            </a:extLst>
          </p:cNvPr>
          <p:cNvSpPr txBox="1"/>
          <p:nvPr/>
        </p:nvSpPr>
        <p:spPr>
          <a:xfrm>
            <a:off x="2195736" y="1700808"/>
            <a:ext cx="5883342" cy="923330"/>
          </a:xfrm>
          <a:prstGeom prst="rect">
            <a:avLst/>
          </a:prstGeom>
          <a:noFill/>
        </p:spPr>
        <p:txBody>
          <a:bodyPr wrap="none" rtlCol="0">
            <a:spAutoFit/>
          </a:bodyPr>
          <a:lstStyle/>
          <a:p>
            <a:pPr marL="285750" indent="-285750">
              <a:buFont typeface="Arial" panose="020B0604020202020204" pitchFamily="34" charset="0"/>
              <a:buChar char="•"/>
            </a:pPr>
            <a:r>
              <a:rPr lang="fi-FI" dirty="0">
                <a:latin typeface="Lora" panose="02000503000000020004" pitchFamily="2" charset="0"/>
              </a:rPr>
              <a:t>56 vastausta</a:t>
            </a:r>
          </a:p>
          <a:p>
            <a:pPr marL="285750" indent="-285750">
              <a:buFont typeface="Arial" panose="020B0604020202020204" pitchFamily="34" charset="0"/>
              <a:buChar char="•"/>
            </a:pPr>
            <a:r>
              <a:rPr lang="fi-FI" dirty="0">
                <a:latin typeface="Lora" panose="02000503000000020004" pitchFamily="2" charset="0"/>
              </a:rPr>
              <a:t>32 vastasi, että voi käyttää työaikaa valmisteluun</a:t>
            </a:r>
          </a:p>
          <a:p>
            <a:pPr marL="285750" indent="-285750">
              <a:buFont typeface="Arial" panose="020B0604020202020204" pitchFamily="34" charset="0"/>
              <a:buChar char="•"/>
            </a:pPr>
            <a:r>
              <a:rPr lang="fi-FI" dirty="0">
                <a:latin typeface="Lora" panose="02000503000000020004" pitchFamily="2" charset="0"/>
              </a:rPr>
              <a:t>29 mainitsi, että kirjoja luetaan (myös) omalla ajalla</a:t>
            </a:r>
          </a:p>
        </p:txBody>
      </p:sp>
      <p:sp>
        <p:nvSpPr>
          <p:cNvPr id="4" name="Tekstiruutu 3">
            <a:extLst>
              <a:ext uri="{FF2B5EF4-FFF2-40B4-BE49-F238E27FC236}">
                <a16:creationId xmlns:a16="http://schemas.microsoft.com/office/drawing/2014/main" id="{33527747-95EB-421F-ADDC-BF5B3BCABA01}"/>
              </a:ext>
            </a:extLst>
          </p:cNvPr>
          <p:cNvSpPr txBox="1"/>
          <p:nvPr/>
        </p:nvSpPr>
        <p:spPr>
          <a:xfrm>
            <a:off x="467544" y="3192716"/>
            <a:ext cx="5096303" cy="646331"/>
          </a:xfrm>
          <a:prstGeom prst="rect">
            <a:avLst/>
          </a:prstGeom>
          <a:noFill/>
        </p:spPr>
        <p:txBody>
          <a:bodyPr wrap="square" rtlCol="0">
            <a:spAutoFit/>
          </a:bodyPr>
          <a:lstStyle/>
          <a:p>
            <a:r>
              <a:rPr lang="fi-FI" dirty="0">
                <a:latin typeface="Lora" panose="02000503000000020004" pitchFamily="2" charset="0"/>
              </a:rPr>
              <a:t>”</a:t>
            </a:r>
            <a:r>
              <a:rPr lang="fi-FI" dirty="0"/>
              <a:t> </a:t>
            </a:r>
            <a:r>
              <a:rPr lang="fi-FI" dirty="0">
                <a:latin typeface="Lora" panose="02000503000000020004" pitchFamily="2" charset="0"/>
              </a:rPr>
              <a:t>Joko kotona omalla ajalla tai töissä sillä ajalla, mitä sattuu jäämään muilta töiltä.”</a:t>
            </a:r>
          </a:p>
        </p:txBody>
      </p:sp>
      <p:sp>
        <p:nvSpPr>
          <p:cNvPr id="5" name="Tekstiruutu 4">
            <a:extLst>
              <a:ext uri="{FF2B5EF4-FFF2-40B4-BE49-F238E27FC236}">
                <a16:creationId xmlns:a16="http://schemas.microsoft.com/office/drawing/2014/main" id="{05FC780F-A420-4238-9EA7-567BA715F36A}"/>
              </a:ext>
            </a:extLst>
          </p:cNvPr>
          <p:cNvSpPr txBox="1"/>
          <p:nvPr/>
        </p:nvSpPr>
        <p:spPr>
          <a:xfrm>
            <a:off x="4067944" y="4005064"/>
            <a:ext cx="4824536" cy="646331"/>
          </a:xfrm>
          <a:prstGeom prst="rect">
            <a:avLst/>
          </a:prstGeom>
          <a:noFill/>
        </p:spPr>
        <p:txBody>
          <a:bodyPr wrap="square" rtlCol="0">
            <a:spAutoFit/>
          </a:bodyPr>
          <a:lstStyle/>
          <a:p>
            <a:r>
              <a:rPr lang="fi-FI" dirty="0">
                <a:latin typeface="Lora" panose="02000503000000020004" pitchFamily="2" charset="0"/>
              </a:rPr>
              <a:t>”Työajalla, mutta koska työaika ei riitä vinkkausten valmisteluun, teen sen kotona.”</a:t>
            </a:r>
          </a:p>
        </p:txBody>
      </p:sp>
      <p:sp>
        <p:nvSpPr>
          <p:cNvPr id="7" name="Tekstiruutu 6">
            <a:extLst>
              <a:ext uri="{FF2B5EF4-FFF2-40B4-BE49-F238E27FC236}">
                <a16:creationId xmlns:a16="http://schemas.microsoft.com/office/drawing/2014/main" id="{3CF0D5ED-10BE-4641-803B-D63172144F29}"/>
              </a:ext>
            </a:extLst>
          </p:cNvPr>
          <p:cNvSpPr txBox="1"/>
          <p:nvPr/>
        </p:nvSpPr>
        <p:spPr>
          <a:xfrm>
            <a:off x="3015695" y="5013176"/>
            <a:ext cx="4032448" cy="923330"/>
          </a:xfrm>
          <a:prstGeom prst="rect">
            <a:avLst/>
          </a:prstGeom>
          <a:noFill/>
        </p:spPr>
        <p:txBody>
          <a:bodyPr wrap="square" rtlCol="0">
            <a:spAutoFit/>
          </a:bodyPr>
          <a:lstStyle/>
          <a:p>
            <a:r>
              <a:rPr lang="fi-FI" dirty="0">
                <a:latin typeface="Lora" panose="02000503000000020004" pitchFamily="2" charset="0"/>
              </a:rPr>
              <a:t>”</a:t>
            </a:r>
            <a:r>
              <a:rPr lang="fi-FI" dirty="0"/>
              <a:t>Aloitin kuukausi sitten uudessa työssä. Nyt alkuun on tullut tehtyä vapaa-ajalla paljon töitä vinkkausten eteen.”</a:t>
            </a:r>
            <a:endParaRPr lang="fi-FI" dirty="0">
              <a:latin typeface="Lora" panose="02000503000000020004" pitchFamily="2" charset="0"/>
            </a:endParaRPr>
          </a:p>
        </p:txBody>
      </p:sp>
    </p:spTree>
    <p:extLst>
      <p:ext uri="{BB962C8B-B14F-4D97-AF65-F5344CB8AC3E}">
        <p14:creationId xmlns:p14="http://schemas.microsoft.com/office/powerpoint/2010/main" val="1306990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4ACCECED-EAD5-41CB-B69D-55D95A30E1F1}"/>
              </a:ext>
            </a:extLst>
          </p:cNvPr>
          <p:cNvSpPr txBox="1"/>
          <p:nvPr/>
        </p:nvSpPr>
        <p:spPr>
          <a:xfrm>
            <a:off x="1187624" y="404664"/>
            <a:ext cx="6932539" cy="707886"/>
          </a:xfrm>
          <a:prstGeom prst="rect">
            <a:avLst/>
          </a:prstGeom>
          <a:noFill/>
        </p:spPr>
        <p:txBody>
          <a:bodyPr wrap="none" rtlCol="0">
            <a:spAutoFit/>
          </a:bodyPr>
          <a:lstStyle/>
          <a:p>
            <a:r>
              <a:rPr lang="fi-FI" sz="2000" dirty="0">
                <a:latin typeface="Lora" panose="02000503000000020004" pitchFamily="2" charset="0"/>
              </a:rPr>
              <a:t>8b. Jos vastasit kyllä, niin kuinka monta päivää vuodessa?</a:t>
            </a:r>
          </a:p>
          <a:p>
            <a:pPr algn="ctr"/>
            <a:r>
              <a:rPr lang="fi-FI" sz="2000" dirty="0">
                <a:latin typeface="Lora" panose="02000503000000020004" pitchFamily="2" charset="0"/>
              </a:rPr>
              <a:t>Onko tämä mielestäsi riittävä määrä?</a:t>
            </a:r>
          </a:p>
        </p:txBody>
      </p:sp>
      <p:sp>
        <p:nvSpPr>
          <p:cNvPr id="3" name="Tekstiruutu 2">
            <a:extLst>
              <a:ext uri="{FF2B5EF4-FFF2-40B4-BE49-F238E27FC236}">
                <a16:creationId xmlns:a16="http://schemas.microsoft.com/office/drawing/2014/main" id="{2530C1C1-A39A-419D-8105-71580D66C14F}"/>
              </a:ext>
            </a:extLst>
          </p:cNvPr>
          <p:cNvSpPr txBox="1"/>
          <p:nvPr/>
        </p:nvSpPr>
        <p:spPr>
          <a:xfrm>
            <a:off x="2267744" y="1340768"/>
            <a:ext cx="6480720" cy="3139321"/>
          </a:xfrm>
          <a:prstGeom prst="rect">
            <a:avLst/>
          </a:prstGeom>
          <a:noFill/>
        </p:spPr>
        <p:txBody>
          <a:bodyPr wrap="square" rtlCol="0">
            <a:spAutoFit/>
          </a:bodyPr>
          <a:lstStyle/>
          <a:p>
            <a:pPr marL="285750" indent="-285750">
              <a:buFont typeface="Arial" panose="020B0604020202020204" pitchFamily="34" charset="0"/>
              <a:buChar char="•"/>
            </a:pPr>
            <a:r>
              <a:rPr lang="fi-FI" dirty="0">
                <a:latin typeface="Lora" panose="02000503000000020004" pitchFamily="2" charset="0"/>
              </a:rPr>
              <a:t>60 vastausta</a:t>
            </a:r>
          </a:p>
          <a:p>
            <a:pPr marL="285750" indent="-285750">
              <a:buFont typeface="Arial" panose="020B0604020202020204" pitchFamily="34" charset="0"/>
              <a:buChar char="•"/>
            </a:pPr>
            <a:r>
              <a:rPr lang="fi-FI" dirty="0">
                <a:latin typeface="Lora" panose="02000503000000020004" pitchFamily="2" charset="0"/>
              </a:rPr>
              <a:t>15 vastasi, että on riittävästi</a:t>
            </a:r>
          </a:p>
          <a:p>
            <a:pPr marL="285750" indent="-285750">
              <a:buFont typeface="Arial" panose="020B0604020202020204" pitchFamily="34" charset="0"/>
              <a:buChar char="•"/>
            </a:pPr>
            <a:r>
              <a:rPr lang="fi-FI" dirty="0">
                <a:latin typeface="Lora" panose="02000503000000020004" pitchFamily="2" charset="0"/>
              </a:rPr>
              <a:t>30 vastasi, ettei ole riittävästi</a:t>
            </a:r>
          </a:p>
          <a:p>
            <a:pPr marL="285750" indent="-285750">
              <a:buFont typeface="Arial" panose="020B0604020202020204" pitchFamily="34" charset="0"/>
              <a:buChar char="•"/>
            </a:pPr>
            <a:r>
              <a:rPr lang="fi-FI" dirty="0">
                <a:latin typeface="Lora" panose="02000503000000020004" pitchFamily="2" charset="0"/>
              </a:rPr>
              <a:t>15 vastauksesta ei käy ilmi, onko vastaajan mielestä riittävä määrä</a:t>
            </a:r>
          </a:p>
          <a:p>
            <a:pPr marL="285750" indent="-285750">
              <a:buFont typeface="Arial" panose="020B0604020202020204" pitchFamily="34" charset="0"/>
              <a:buChar char="•"/>
            </a:pPr>
            <a:r>
              <a:rPr lang="fi-FI" dirty="0">
                <a:latin typeface="Lora" panose="02000503000000020004" pitchFamily="2" charset="0"/>
              </a:rPr>
              <a:t>Vastaukset ovat todella vaihtelevia: suuri osa saa 1-2 etäpäivää koko lukuvuonna, kun taas osa saa 1 etäpäivän kuukaudessa (ei kesäkuukaudet)</a:t>
            </a:r>
          </a:p>
          <a:p>
            <a:pPr marL="285750" indent="-285750">
              <a:buFont typeface="Arial" panose="020B0604020202020204" pitchFamily="34" charset="0"/>
              <a:buChar char="•"/>
            </a:pPr>
            <a:r>
              <a:rPr lang="fi-FI" dirty="0">
                <a:latin typeface="Lora" panose="02000503000000020004" pitchFamily="2" charset="0"/>
              </a:rPr>
              <a:t>Vinkkausten määrä vaikuttaa etätyöpäivien määrään</a:t>
            </a:r>
          </a:p>
          <a:p>
            <a:pPr marL="285750" indent="-285750">
              <a:buFont typeface="Arial" panose="020B0604020202020204" pitchFamily="34" charset="0"/>
              <a:buChar char="•"/>
            </a:pPr>
            <a:r>
              <a:rPr lang="fi-FI" dirty="0">
                <a:latin typeface="Lora" panose="02000503000000020004" pitchFamily="2" charset="0"/>
              </a:rPr>
              <a:t>Monet eivät ehdi pitää sovittuja etäpäiviä muiden töiden vuoksi</a:t>
            </a:r>
          </a:p>
        </p:txBody>
      </p:sp>
      <p:sp>
        <p:nvSpPr>
          <p:cNvPr id="4" name="Tekstiruutu 3">
            <a:extLst>
              <a:ext uri="{FF2B5EF4-FFF2-40B4-BE49-F238E27FC236}">
                <a16:creationId xmlns:a16="http://schemas.microsoft.com/office/drawing/2014/main" id="{4A0C9A98-4BF0-4179-960B-4AAE498663B4}"/>
              </a:ext>
            </a:extLst>
          </p:cNvPr>
          <p:cNvSpPr txBox="1"/>
          <p:nvPr/>
        </p:nvSpPr>
        <p:spPr>
          <a:xfrm>
            <a:off x="3275856" y="4941168"/>
            <a:ext cx="4464496" cy="923330"/>
          </a:xfrm>
          <a:prstGeom prst="rect">
            <a:avLst/>
          </a:prstGeom>
          <a:noFill/>
        </p:spPr>
        <p:txBody>
          <a:bodyPr wrap="square" rtlCol="0">
            <a:spAutoFit/>
          </a:bodyPr>
          <a:lstStyle/>
          <a:p>
            <a:r>
              <a:rPr lang="fi-FI" dirty="0">
                <a:latin typeface="Lora" panose="02000503000000020004" pitchFamily="2" charset="0"/>
              </a:rPr>
              <a:t>” Periaatteessa saisin etäaikoja, joten vastasin kyllä. Käytännössä en ehdi pitää etäpäiviä ollenkaan.”</a:t>
            </a:r>
          </a:p>
        </p:txBody>
      </p:sp>
    </p:spTree>
    <p:extLst>
      <p:ext uri="{BB962C8B-B14F-4D97-AF65-F5344CB8AC3E}">
        <p14:creationId xmlns:p14="http://schemas.microsoft.com/office/powerpoint/2010/main" val="350381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korkea luotettavuus">
            <a:extLst>
              <a:ext uri="{FF2B5EF4-FFF2-40B4-BE49-F238E27FC236}">
                <a16:creationId xmlns:a16="http://schemas.microsoft.com/office/drawing/2014/main" id="{C769FDC4-6960-41A6-9BF4-59441B94CA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8058" y="836712"/>
            <a:ext cx="6347884" cy="3816424"/>
          </a:xfrm>
          <a:prstGeom prst="rect">
            <a:avLst/>
          </a:prstGeom>
        </p:spPr>
      </p:pic>
    </p:spTree>
    <p:extLst>
      <p:ext uri="{BB962C8B-B14F-4D97-AF65-F5344CB8AC3E}">
        <p14:creationId xmlns:p14="http://schemas.microsoft.com/office/powerpoint/2010/main" val="2185969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erittäin korkea luotettavuus">
            <a:extLst>
              <a:ext uri="{FF2B5EF4-FFF2-40B4-BE49-F238E27FC236}">
                <a16:creationId xmlns:a16="http://schemas.microsoft.com/office/drawing/2014/main" id="{9F5BCF23-9C60-4D74-8554-A94C6BB784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6728" y="980728"/>
            <a:ext cx="6590544" cy="3846285"/>
          </a:xfrm>
          <a:prstGeom prst="rect">
            <a:avLst/>
          </a:prstGeom>
        </p:spPr>
      </p:pic>
    </p:spTree>
    <p:extLst>
      <p:ext uri="{BB962C8B-B14F-4D97-AF65-F5344CB8AC3E}">
        <p14:creationId xmlns:p14="http://schemas.microsoft.com/office/powerpoint/2010/main" val="3113464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D99A035A-F4EF-4115-A88D-2DB95C2F9D2B}"/>
              </a:ext>
            </a:extLst>
          </p:cNvPr>
          <p:cNvSpPr txBox="1"/>
          <p:nvPr/>
        </p:nvSpPr>
        <p:spPr>
          <a:xfrm>
            <a:off x="2517174" y="620688"/>
            <a:ext cx="4109651" cy="400110"/>
          </a:xfrm>
          <a:prstGeom prst="rect">
            <a:avLst/>
          </a:prstGeom>
          <a:noFill/>
        </p:spPr>
        <p:txBody>
          <a:bodyPr wrap="none" rtlCol="0">
            <a:spAutoFit/>
          </a:bodyPr>
          <a:lstStyle/>
          <a:p>
            <a:r>
              <a:rPr lang="fi-FI" sz="2000" dirty="0">
                <a:latin typeface="Lora" panose="02000503000000020004" pitchFamily="2" charset="0"/>
              </a:rPr>
              <a:t>10a. Jos vastasit kyllä, niin miten?</a:t>
            </a:r>
          </a:p>
        </p:txBody>
      </p:sp>
      <p:sp>
        <p:nvSpPr>
          <p:cNvPr id="3" name="Tekstiruutu 2">
            <a:extLst>
              <a:ext uri="{FF2B5EF4-FFF2-40B4-BE49-F238E27FC236}">
                <a16:creationId xmlns:a16="http://schemas.microsoft.com/office/drawing/2014/main" id="{10B042D8-4634-4A69-B771-6C925B522134}"/>
              </a:ext>
            </a:extLst>
          </p:cNvPr>
          <p:cNvSpPr txBox="1"/>
          <p:nvPr/>
        </p:nvSpPr>
        <p:spPr>
          <a:xfrm>
            <a:off x="2545166" y="1238592"/>
            <a:ext cx="4752528" cy="2585323"/>
          </a:xfrm>
          <a:prstGeom prst="rect">
            <a:avLst/>
          </a:prstGeom>
          <a:noFill/>
        </p:spPr>
        <p:txBody>
          <a:bodyPr wrap="square" rtlCol="0">
            <a:spAutoFit/>
          </a:bodyPr>
          <a:lstStyle/>
          <a:p>
            <a:r>
              <a:rPr lang="fi-FI" dirty="0">
                <a:latin typeface="Lora" panose="02000503000000020004" pitchFamily="2" charset="0"/>
              </a:rPr>
              <a:t>Top 5 kuormittavat tekijät:</a:t>
            </a:r>
          </a:p>
          <a:p>
            <a:endParaRPr lang="fi-FI" dirty="0">
              <a:latin typeface="Lora" panose="02000503000000020004" pitchFamily="2" charset="0"/>
            </a:endParaRPr>
          </a:p>
          <a:p>
            <a:pPr marL="285750" indent="-285750">
              <a:buFont typeface="Arial" panose="020B0604020202020204" pitchFamily="34" charset="0"/>
              <a:buChar char="•"/>
            </a:pPr>
            <a:r>
              <a:rPr lang="fi-FI" dirty="0">
                <a:latin typeface="Lora" panose="02000503000000020004" pitchFamily="2" charset="0"/>
              </a:rPr>
              <a:t>Lukeminen omalla ajalla: rajoittaa myös vapaa-ajan lukemista</a:t>
            </a:r>
          </a:p>
          <a:p>
            <a:pPr marL="285750" indent="-285750">
              <a:buFont typeface="Arial" panose="020B0604020202020204" pitchFamily="34" charset="0"/>
              <a:buChar char="•"/>
            </a:pPr>
            <a:r>
              <a:rPr lang="fi-FI" dirty="0">
                <a:latin typeface="Lora" panose="02000503000000020004" pitchFamily="2" charset="0"/>
              </a:rPr>
              <a:t>Aika ei riitä valmisteluihin</a:t>
            </a:r>
          </a:p>
          <a:p>
            <a:pPr marL="285750" indent="-285750">
              <a:buFont typeface="Arial" panose="020B0604020202020204" pitchFamily="34" charset="0"/>
              <a:buChar char="•"/>
            </a:pPr>
            <a:r>
              <a:rPr lang="fi-FI" dirty="0">
                <a:latin typeface="Lora" panose="02000503000000020004" pitchFamily="2" charset="0"/>
              </a:rPr>
              <a:t>Henkinen kuormitus ja stressi</a:t>
            </a:r>
          </a:p>
          <a:p>
            <a:pPr marL="285750" indent="-285750">
              <a:buFont typeface="Arial" panose="020B0604020202020204" pitchFamily="34" charset="0"/>
              <a:buChar char="•"/>
            </a:pPr>
            <a:r>
              <a:rPr lang="fi-FI" dirty="0">
                <a:latin typeface="Lora" panose="02000503000000020004" pitchFamily="2" charset="0"/>
              </a:rPr>
              <a:t>Kova työ ei näy palkassa</a:t>
            </a:r>
          </a:p>
          <a:p>
            <a:pPr marL="285750" indent="-285750">
              <a:buFont typeface="Arial" panose="020B0604020202020204" pitchFamily="34" charset="0"/>
              <a:buChar char="•"/>
            </a:pPr>
            <a:r>
              <a:rPr lang="fi-FI" dirty="0">
                <a:latin typeface="Lora" panose="02000503000000020004" pitchFamily="2" charset="0"/>
              </a:rPr>
              <a:t>Paketin on oltava laaja ja päivityttävä jatkuvasti</a:t>
            </a:r>
          </a:p>
        </p:txBody>
      </p:sp>
      <p:sp>
        <p:nvSpPr>
          <p:cNvPr id="4" name="Tekstiruutu 3">
            <a:extLst>
              <a:ext uri="{FF2B5EF4-FFF2-40B4-BE49-F238E27FC236}">
                <a16:creationId xmlns:a16="http://schemas.microsoft.com/office/drawing/2014/main" id="{60523D9F-79F3-4B5A-89EF-B211DA151D2D}"/>
              </a:ext>
            </a:extLst>
          </p:cNvPr>
          <p:cNvSpPr txBox="1"/>
          <p:nvPr/>
        </p:nvSpPr>
        <p:spPr>
          <a:xfrm>
            <a:off x="2267744" y="4041710"/>
            <a:ext cx="6624736" cy="2031325"/>
          </a:xfrm>
          <a:prstGeom prst="rect">
            <a:avLst/>
          </a:prstGeom>
          <a:noFill/>
        </p:spPr>
        <p:txBody>
          <a:bodyPr wrap="square" rtlCol="0">
            <a:spAutoFit/>
          </a:bodyPr>
          <a:lstStyle/>
          <a:p>
            <a:r>
              <a:rPr lang="fi-FI" dirty="0">
                <a:latin typeface="Lora" panose="02000503000000020004" pitchFamily="2" charset="0"/>
              </a:rPr>
              <a:t>”Työaika ei riitä millään riittävään valmisteluun. Vinkkikirjat on pakko lukea omalla ajalla. Vinkkareiden työhön sisältyy myös kaikki muu kirjastotyö. Vinkkareiden työtaakkaa ei helpoteta esimerkiksi vähentämällä asiakaspalveluvuoroja (tiskissä, ei ymmärretä, että vinkkauskin on asiakaspalvelua siinä missä tiskipäivystys) ja yleisiä järjestelytöitä (näitä töitä on yhtä paljon kuin vinkkaamattomilla henkilöillä).”</a:t>
            </a:r>
          </a:p>
        </p:txBody>
      </p:sp>
    </p:spTree>
    <p:extLst>
      <p:ext uri="{BB962C8B-B14F-4D97-AF65-F5344CB8AC3E}">
        <p14:creationId xmlns:p14="http://schemas.microsoft.com/office/powerpoint/2010/main" val="1844850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22B27B2A-05AD-4029-B063-7195C70F7990}"/>
              </a:ext>
            </a:extLst>
          </p:cNvPr>
          <p:cNvSpPr txBox="1"/>
          <p:nvPr/>
        </p:nvSpPr>
        <p:spPr>
          <a:xfrm>
            <a:off x="1703426" y="692696"/>
            <a:ext cx="5737148" cy="400110"/>
          </a:xfrm>
          <a:prstGeom prst="rect">
            <a:avLst/>
          </a:prstGeom>
          <a:noFill/>
        </p:spPr>
        <p:txBody>
          <a:bodyPr wrap="none" rtlCol="0">
            <a:spAutoFit/>
          </a:bodyPr>
          <a:lstStyle/>
          <a:p>
            <a:r>
              <a:rPr lang="fi-FI" sz="2000" dirty="0">
                <a:latin typeface="Lora" panose="02000503000000020004" pitchFamily="2" charset="0"/>
              </a:rPr>
              <a:t>11. Arvostetaanko kirjavinkkausta työpaikallasi?</a:t>
            </a:r>
          </a:p>
        </p:txBody>
      </p:sp>
      <p:sp>
        <p:nvSpPr>
          <p:cNvPr id="3" name="Tekstiruutu 2">
            <a:extLst>
              <a:ext uri="{FF2B5EF4-FFF2-40B4-BE49-F238E27FC236}">
                <a16:creationId xmlns:a16="http://schemas.microsoft.com/office/drawing/2014/main" id="{77B0519C-BA59-4B07-999C-2F13A6CC6D18}"/>
              </a:ext>
            </a:extLst>
          </p:cNvPr>
          <p:cNvSpPr txBox="1"/>
          <p:nvPr/>
        </p:nvSpPr>
        <p:spPr>
          <a:xfrm>
            <a:off x="2298877" y="1340768"/>
            <a:ext cx="4546245" cy="1200329"/>
          </a:xfrm>
          <a:prstGeom prst="rect">
            <a:avLst/>
          </a:prstGeom>
          <a:noFill/>
        </p:spPr>
        <p:txBody>
          <a:bodyPr wrap="none" rtlCol="0">
            <a:spAutoFit/>
          </a:bodyPr>
          <a:lstStyle/>
          <a:p>
            <a:pPr marL="285750" indent="-285750">
              <a:buFont typeface="Arial" panose="020B0604020202020204" pitchFamily="34" charset="0"/>
              <a:buChar char="•"/>
            </a:pPr>
            <a:r>
              <a:rPr lang="fi-FI" dirty="0">
                <a:latin typeface="Lora" panose="02000503000000020004" pitchFamily="2" charset="0"/>
              </a:rPr>
              <a:t>112 vastausta</a:t>
            </a:r>
          </a:p>
          <a:p>
            <a:pPr marL="285750" indent="-285750">
              <a:buFont typeface="Arial" panose="020B0604020202020204" pitchFamily="34" charset="0"/>
              <a:buChar char="•"/>
            </a:pPr>
            <a:r>
              <a:rPr lang="fi-FI" dirty="0">
                <a:latin typeface="Lora" panose="02000503000000020004" pitchFamily="2" charset="0"/>
              </a:rPr>
              <a:t>79 vastasi että arvostetaan</a:t>
            </a:r>
          </a:p>
          <a:p>
            <a:pPr marL="285750" indent="-285750">
              <a:buFont typeface="Arial" panose="020B0604020202020204" pitchFamily="34" charset="0"/>
              <a:buChar char="•"/>
            </a:pPr>
            <a:r>
              <a:rPr lang="fi-FI" dirty="0">
                <a:latin typeface="Lora" panose="02000503000000020004" pitchFamily="2" charset="0"/>
              </a:rPr>
              <a:t>12 vastasi ettei arvosteta</a:t>
            </a:r>
          </a:p>
          <a:p>
            <a:pPr marL="285750" indent="-285750">
              <a:buFont typeface="Arial" panose="020B0604020202020204" pitchFamily="34" charset="0"/>
              <a:buChar char="•"/>
            </a:pPr>
            <a:r>
              <a:rPr lang="fi-FI" dirty="0">
                <a:latin typeface="Lora" panose="02000503000000020004" pitchFamily="2" charset="0"/>
              </a:rPr>
              <a:t>21 vastasi, että arvostaminen vaihtelee</a:t>
            </a:r>
          </a:p>
        </p:txBody>
      </p:sp>
      <p:sp>
        <p:nvSpPr>
          <p:cNvPr id="4" name="Tekstiruutu 3">
            <a:extLst>
              <a:ext uri="{FF2B5EF4-FFF2-40B4-BE49-F238E27FC236}">
                <a16:creationId xmlns:a16="http://schemas.microsoft.com/office/drawing/2014/main" id="{4C65B768-4A05-43EA-83A0-3FF2E2F6C3E9}"/>
              </a:ext>
            </a:extLst>
          </p:cNvPr>
          <p:cNvSpPr txBox="1"/>
          <p:nvPr/>
        </p:nvSpPr>
        <p:spPr>
          <a:xfrm>
            <a:off x="611560" y="3140968"/>
            <a:ext cx="5616624" cy="923330"/>
          </a:xfrm>
          <a:prstGeom prst="rect">
            <a:avLst/>
          </a:prstGeom>
          <a:noFill/>
        </p:spPr>
        <p:txBody>
          <a:bodyPr wrap="square" rtlCol="0">
            <a:spAutoFit/>
          </a:bodyPr>
          <a:lstStyle/>
          <a:p>
            <a:r>
              <a:rPr lang="fi-FI" dirty="0">
                <a:latin typeface="Lora" panose="02000503000000020004" pitchFamily="2" charset="0"/>
              </a:rPr>
              <a:t>” Juhlapuheissa kyllä, käytännön työn mahdollistamisessa ja sisätyöajan järjestämisessä huomattavasti vähemmän.”</a:t>
            </a:r>
          </a:p>
        </p:txBody>
      </p:sp>
      <p:sp>
        <p:nvSpPr>
          <p:cNvPr id="5" name="Tekstiruutu 4">
            <a:extLst>
              <a:ext uri="{FF2B5EF4-FFF2-40B4-BE49-F238E27FC236}">
                <a16:creationId xmlns:a16="http://schemas.microsoft.com/office/drawing/2014/main" id="{69F236A7-46FF-4A35-B4C6-D847CE8DB10D}"/>
              </a:ext>
            </a:extLst>
          </p:cNvPr>
          <p:cNvSpPr txBox="1"/>
          <p:nvPr/>
        </p:nvSpPr>
        <p:spPr>
          <a:xfrm>
            <a:off x="3995936" y="4479503"/>
            <a:ext cx="4716016" cy="369332"/>
          </a:xfrm>
          <a:prstGeom prst="rect">
            <a:avLst/>
          </a:prstGeom>
          <a:noFill/>
        </p:spPr>
        <p:txBody>
          <a:bodyPr wrap="square" rtlCol="0">
            <a:spAutoFit/>
          </a:bodyPr>
          <a:lstStyle/>
          <a:p>
            <a:r>
              <a:rPr lang="fi-FI" dirty="0">
                <a:latin typeface="Lora" panose="02000503000000020004" pitchFamily="2" charset="0"/>
              </a:rPr>
              <a:t>” Kyllä. Sain paikan vinkkaustaidoillani.”</a:t>
            </a:r>
          </a:p>
        </p:txBody>
      </p:sp>
      <p:sp>
        <p:nvSpPr>
          <p:cNvPr id="6" name="Tekstiruutu 5">
            <a:extLst>
              <a:ext uri="{FF2B5EF4-FFF2-40B4-BE49-F238E27FC236}">
                <a16:creationId xmlns:a16="http://schemas.microsoft.com/office/drawing/2014/main" id="{82DC67C1-0B10-44EA-B840-C44485757436}"/>
              </a:ext>
            </a:extLst>
          </p:cNvPr>
          <p:cNvSpPr txBox="1"/>
          <p:nvPr/>
        </p:nvSpPr>
        <p:spPr>
          <a:xfrm>
            <a:off x="2483768" y="5508510"/>
            <a:ext cx="5760640" cy="369332"/>
          </a:xfrm>
          <a:prstGeom prst="rect">
            <a:avLst/>
          </a:prstGeom>
          <a:noFill/>
        </p:spPr>
        <p:txBody>
          <a:bodyPr wrap="square" rtlCol="0">
            <a:spAutoFit/>
          </a:bodyPr>
          <a:lstStyle/>
          <a:p>
            <a:r>
              <a:rPr lang="fi-FI" dirty="0">
                <a:latin typeface="Lora" panose="02000503000000020004" pitchFamily="2" charset="0"/>
              </a:rPr>
              <a:t>” Työkaverit arvostavat kyllä, mutta johtajataso ei.”</a:t>
            </a:r>
          </a:p>
        </p:txBody>
      </p:sp>
    </p:spTree>
    <p:extLst>
      <p:ext uri="{BB962C8B-B14F-4D97-AF65-F5344CB8AC3E}">
        <p14:creationId xmlns:p14="http://schemas.microsoft.com/office/powerpoint/2010/main" val="1687800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0F3C08A6-56F1-4D63-AED6-877CA50F2EF4}"/>
              </a:ext>
            </a:extLst>
          </p:cNvPr>
          <p:cNvSpPr txBox="1"/>
          <p:nvPr/>
        </p:nvSpPr>
        <p:spPr>
          <a:xfrm>
            <a:off x="910516" y="620688"/>
            <a:ext cx="7322967" cy="400110"/>
          </a:xfrm>
          <a:prstGeom prst="rect">
            <a:avLst/>
          </a:prstGeom>
          <a:noFill/>
        </p:spPr>
        <p:txBody>
          <a:bodyPr wrap="none" rtlCol="0">
            <a:spAutoFit/>
          </a:bodyPr>
          <a:lstStyle/>
          <a:p>
            <a:r>
              <a:rPr lang="fi-FI" sz="2000" dirty="0">
                <a:latin typeface="Lora" panose="02000503000000020004" pitchFamily="2" charset="0"/>
              </a:rPr>
              <a:t>12. Mitä muuta haluaisit kertoa meille vinkkaukseen liittyen?</a:t>
            </a:r>
          </a:p>
        </p:txBody>
      </p:sp>
      <p:sp>
        <p:nvSpPr>
          <p:cNvPr id="3" name="Tekstiruutu 2">
            <a:extLst>
              <a:ext uri="{FF2B5EF4-FFF2-40B4-BE49-F238E27FC236}">
                <a16:creationId xmlns:a16="http://schemas.microsoft.com/office/drawing/2014/main" id="{B0F6DA74-90A4-473C-BAC6-21A9733968ED}"/>
              </a:ext>
            </a:extLst>
          </p:cNvPr>
          <p:cNvSpPr txBox="1"/>
          <p:nvPr/>
        </p:nvSpPr>
        <p:spPr>
          <a:xfrm>
            <a:off x="323528" y="1484784"/>
            <a:ext cx="7115346" cy="369332"/>
          </a:xfrm>
          <a:prstGeom prst="rect">
            <a:avLst/>
          </a:prstGeom>
          <a:noFill/>
        </p:spPr>
        <p:txBody>
          <a:bodyPr wrap="none" rtlCol="0">
            <a:spAutoFit/>
          </a:bodyPr>
          <a:lstStyle/>
          <a:p>
            <a:r>
              <a:rPr lang="fi-FI" dirty="0">
                <a:latin typeface="Lora" panose="02000503000000020004" pitchFamily="2" charset="0"/>
              </a:rPr>
              <a:t>” Vinkkaus on tärkeää ruohonjuurityötä lukemisen edistämisessä.”</a:t>
            </a:r>
          </a:p>
        </p:txBody>
      </p:sp>
      <p:sp>
        <p:nvSpPr>
          <p:cNvPr id="4" name="Tekstiruutu 3">
            <a:extLst>
              <a:ext uri="{FF2B5EF4-FFF2-40B4-BE49-F238E27FC236}">
                <a16:creationId xmlns:a16="http://schemas.microsoft.com/office/drawing/2014/main" id="{0A9752DE-EE82-4950-A1E5-D6D1A315286C}"/>
              </a:ext>
            </a:extLst>
          </p:cNvPr>
          <p:cNvSpPr txBox="1"/>
          <p:nvPr/>
        </p:nvSpPr>
        <p:spPr>
          <a:xfrm>
            <a:off x="2411760" y="2318102"/>
            <a:ext cx="7200800" cy="923330"/>
          </a:xfrm>
          <a:prstGeom prst="rect">
            <a:avLst/>
          </a:prstGeom>
          <a:noFill/>
        </p:spPr>
        <p:txBody>
          <a:bodyPr wrap="square" rtlCol="0">
            <a:spAutoFit/>
          </a:bodyPr>
          <a:lstStyle/>
          <a:p>
            <a:r>
              <a:rPr lang="fi-FI" dirty="0">
                <a:latin typeface="Lora" panose="02000503000000020004" pitchFamily="2" charset="0"/>
              </a:rPr>
              <a:t>”Alan sisällä vinkkaustyön arvostamisen nostamista. Pienissä kirjastoissa esim. kirjojen lukemista ei nähdä verrannollisena työnä esim. hyllytykseen tai aineiston valmiiksi saattamiseen.”</a:t>
            </a:r>
          </a:p>
        </p:txBody>
      </p:sp>
      <p:sp>
        <p:nvSpPr>
          <p:cNvPr id="5" name="Tekstiruutu 4">
            <a:extLst>
              <a:ext uri="{FF2B5EF4-FFF2-40B4-BE49-F238E27FC236}">
                <a16:creationId xmlns:a16="http://schemas.microsoft.com/office/drawing/2014/main" id="{8FFC5C56-5A9F-4421-B356-AD9DFDFAAEB2}"/>
              </a:ext>
            </a:extLst>
          </p:cNvPr>
          <p:cNvSpPr txBox="1"/>
          <p:nvPr/>
        </p:nvSpPr>
        <p:spPr>
          <a:xfrm>
            <a:off x="395536" y="3616569"/>
            <a:ext cx="6253771" cy="1200329"/>
          </a:xfrm>
          <a:prstGeom prst="rect">
            <a:avLst/>
          </a:prstGeom>
          <a:noFill/>
        </p:spPr>
        <p:txBody>
          <a:bodyPr wrap="square" rtlCol="0">
            <a:spAutoFit/>
          </a:bodyPr>
          <a:lstStyle/>
          <a:p>
            <a:r>
              <a:rPr lang="fi-FI" dirty="0">
                <a:latin typeface="Lora" panose="02000503000000020004" pitchFamily="2" charset="0"/>
              </a:rPr>
              <a:t>” Palaute on niin mieletöntä, että sen voimalla jaksaa melkein mitä vain. Vanhemmilta tulee esimerkiksi viestiä, että "poika ei ole ikinä lukenut ja kun kävit koulussa vinkkaamassa, lukee nyt niin innoissaan”.”</a:t>
            </a:r>
          </a:p>
        </p:txBody>
      </p:sp>
      <p:sp>
        <p:nvSpPr>
          <p:cNvPr id="6" name="Tekstiruutu 5">
            <a:extLst>
              <a:ext uri="{FF2B5EF4-FFF2-40B4-BE49-F238E27FC236}">
                <a16:creationId xmlns:a16="http://schemas.microsoft.com/office/drawing/2014/main" id="{5C6EF48B-180C-421E-AD87-E0CE8D8777B4}"/>
              </a:ext>
            </a:extLst>
          </p:cNvPr>
          <p:cNvSpPr txBox="1"/>
          <p:nvPr/>
        </p:nvSpPr>
        <p:spPr>
          <a:xfrm>
            <a:off x="2627784" y="5192035"/>
            <a:ext cx="6012160" cy="646331"/>
          </a:xfrm>
          <a:prstGeom prst="rect">
            <a:avLst/>
          </a:prstGeom>
          <a:noFill/>
        </p:spPr>
        <p:txBody>
          <a:bodyPr wrap="square" rtlCol="0">
            <a:spAutoFit/>
          </a:bodyPr>
          <a:lstStyle/>
          <a:p>
            <a:r>
              <a:rPr lang="fi-FI" dirty="0">
                <a:latin typeface="Lora" panose="02000503000000020004" pitchFamily="2" charset="0"/>
              </a:rPr>
              <a:t>” Kun on ainoa lastenkirjastotyöntekijä kaipaisi, joskus että </a:t>
            </a:r>
            <a:r>
              <a:rPr lang="fi-FI" dirty="0" err="1">
                <a:latin typeface="Lora" panose="02000503000000020004" pitchFamily="2" charset="0"/>
              </a:rPr>
              <a:t>olis</a:t>
            </a:r>
            <a:r>
              <a:rPr lang="fi-FI" dirty="0">
                <a:latin typeface="Lora" panose="02000503000000020004" pitchFamily="2" charset="0"/>
              </a:rPr>
              <a:t> joku kollega, jolta kysyä neuvoja ja apua.”</a:t>
            </a:r>
          </a:p>
        </p:txBody>
      </p:sp>
    </p:spTree>
    <p:extLst>
      <p:ext uri="{BB962C8B-B14F-4D97-AF65-F5344CB8AC3E}">
        <p14:creationId xmlns:p14="http://schemas.microsoft.com/office/powerpoint/2010/main" val="205723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77DB8E08-BF04-4B65-9E06-B938318EFEEA}"/>
              </a:ext>
            </a:extLst>
          </p:cNvPr>
          <p:cNvSpPr txBox="1"/>
          <p:nvPr/>
        </p:nvSpPr>
        <p:spPr>
          <a:xfrm>
            <a:off x="1581213" y="548680"/>
            <a:ext cx="5981574" cy="400110"/>
          </a:xfrm>
          <a:prstGeom prst="rect">
            <a:avLst/>
          </a:prstGeom>
          <a:noFill/>
        </p:spPr>
        <p:txBody>
          <a:bodyPr wrap="none" rtlCol="0">
            <a:spAutoFit/>
          </a:bodyPr>
          <a:lstStyle/>
          <a:p>
            <a:r>
              <a:rPr lang="fi-FI" sz="2000" dirty="0">
                <a:latin typeface="Lora" panose="02000503000000020004" pitchFamily="2" charset="0"/>
              </a:rPr>
              <a:t>13. Terveiset ja toiveet Kirjavinkkariyhdistykselle:</a:t>
            </a:r>
          </a:p>
        </p:txBody>
      </p:sp>
      <p:sp>
        <p:nvSpPr>
          <p:cNvPr id="3" name="Tekstiruutu 2">
            <a:extLst>
              <a:ext uri="{FF2B5EF4-FFF2-40B4-BE49-F238E27FC236}">
                <a16:creationId xmlns:a16="http://schemas.microsoft.com/office/drawing/2014/main" id="{B4D8F14F-3B6D-47F4-9711-8B3E302C313F}"/>
              </a:ext>
            </a:extLst>
          </p:cNvPr>
          <p:cNvSpPr txBox="1"/>
          <p:nvPr/>
        </p:nvSpPr>
        <p:spPr>
          <a:xfrm>
            <a:off x="683568" y="1484784"/>
            <a:ext cx="6696744" cy="923330"/>
          </a:xfrm>
          <a:prstGeom prst="rect">
            <a:avLst/>
          </a:prstGeom>
          <a:noFill/>
        </p:spPr>
        <p:txBody>
          <a:bodyPr wrap="square" rtlCol="0">
            <a:spAutoFit/>
          </a:bodyPr>
          <a:lstStyle/>
          <a:p>
            <a:r>
              <a:rPr lang="fi-FI" dirty="0">
                <a:latin typeface="Lora" panose="02000503000000020004" pitchFamily="2" charset="0"/>
              </a:rPr>
              <a:t>” Alueellisia koulutuksia enemmän ja ehkä jotain tapaamisia, some mahdollisuutta, jotta voisi verkostoitua, jakaa ja saada vinkkejä.”</a:t>
            </a:r>
          </a:p>
        </p:txBody>
      </p:sp>
      <p:sp>
        <p:nvSpPr>
          <p:cNvPr id="4" name="Tekstiruutu 3">
            <a:extLst>
              <a:ext uri="{FF2B5EF4-FFF2-40B4-BE49-F238E27FC236}">
                <a16:creationId xmlns:a16="http://schemas.microsoft.com/office/drawing/2014/main" id="{91D35CA7-1BAD-4B56-B423-5DB09312B93D}"/>
              </a:ext>
            </a:extLst>
          </p:cNvPr>
          <p:cNvSpPr txBox="1"/>
          <p:nvPr/>
        </p:nvSpPr>
        <p:spPr>
          <a:xfrm>
            <a:off x="2267744" y="2452417"/>
            <a:ext cx="6624736" cy="369332"/>
          </a:xfrm>
          <a:prstGeom prst="rect">
            <a:avLst/>
          </a:prstGeom>
          <a:noFill/>
        </p:spPr>
        <p:txBody>
          <a:bodyPr wrap="square" rtlCol="0">
            <a:spAutoFit/>
          </a:bodyPr>
          <a:lstStyle/>
          <a:p>
            <a:r>
              <a:rPr lang="fi-FI" dirty="0">
                <a:latin typeface="Lora" panose="02000503000000020004" pitchFamily="2" charset="0"/>
              </a:rPr>
              <a:t>”</a:t>
            </a:r>
            <a:r>
              <a:rPr lang="fi-FI" dirty="0"/>
              <a:t> </a:t>
            </a:r>
            <a:r>
              <a:rPr lang="fi-FI" dirty="0">
                <a:latin typeface="Lora" panose="02000503000000020004" pitchFamily="2" charset="0"/>
              </a:rPr>
              <a:t>Yläkoululaisille vinkkaaminen ja erilaiset vinkkaustavat.”</a:t>
            </a:r>
          </a:p>
        </p:txBody>
      </p:sp>
      <p:sp>
        <p:nvSpPr>
          <p:cNvPr id="5" name="Tekstiruutu 4">
            <a:extLst>
              <a:ext uri="{FF2B5EF4-FFF2-40B4-BE49-F238E27FC236}">
                <a16:creationId xmlns:a16="http://schemas.microsoft.com/office/drawing/2014/main" id="{F04CC7D7-590F-4D3B-981D-3383C2078770}"/>
              </a:ext>
            </a:extLst>
          </p:cNvPr>
          <p:cNvSpPr txBox="1"/>
          <p:nvPr/>
        </p:nvSpPr>
        <p:spPr>
          <a:xfrm>
            <a:off x="683568" y="3024728"/>
            <a:ext cx="7704856" cy="646331"/>
          </a:xfrm>
          <a:prstGeom prst="rect">
            <a:avLst/>
          </a:prstGeom>
          <a:noFill/>
        </p:spPr>
        <p:txBody>
          <a:bodyPr wrap="square" rtlCol="0">
            <a:spAutoFit/>
          </a:bodyPr>
          <a:lstStyle/>
          <a:p>
            <a:r>
              <a:rPr lang="fi-FI" dirty="0">
                <a:latin typeface="Lora" panose="02000503000000020004" pitchFamily="2" charset="0"/>
              </a:rPr>
              <a:t>”</a:t>
            </a:r>
            <a:r>
              <a:rPr lang="fi-FI" dirty="0"/>
              <a:t> </a:t>
            </a:r>
            <a:r>
              <a:rPr lang="fi-FI" dirty="0">
                <a:latin typeface="Lora" panose="02000503000000020004" pitchFamily="2" charset="0"/>
              </a:rPr>
              <a:t>Toivoisin etäkoulutuksia, webinaareja, joissa käytännön vinkkausesimerkkejä ja hyväksi koettuja keinoja koukuttaa lukemaan.”</a:t>
            </a:r>
          </a:p>
        </p:txBody>
      </p:sp>
      <p:sp>
        <p:nvSpPr>
          <p:cNvPr id="6" name="Tekstiruutu 5">
            <a:extLst>
              <a:ext uri="{FF2B5EF4-FFF2-40B4-BE49-F238E27FC236}">
                <a16:creationId xmlns:a16="http://schemas.microsoft.com/office/drawing/2014/main" id="{9023751E-DEB7-478E-95DE-727FB2344D80}"/>
              </a:ext>
            </a:extLst>
          </p:cNvPr>
          <p:cNvSpPr txBox="1"/>
          <p:nvPr/>
        </p:nvSpPr>
        <p:spPr>
          <a:xfrm>
            <a:off x="2267744" y="4031992"/>
            <a:ext cx="6624736" cy="2031325"/>
          </a:xfrm>
          <a:prstGeom prst="rect">
            <a:avLst/>
          </a:prstGeom>
          <a:noFill/>
        </p:spPr>
        <p:txBody>
          <a:bodyPr wrap="square" rtlCol="0">
            <a:spAutoFit/>
          </a:bodyPr>
          <a:lstStyle/>
          <a:p>
            <a:r>
              <a:rPr lang="fi-FI" dirty="0">
                <a:latin typeface="Lora" panose="02000503000000020004" pitchFamily="2" charset="0"/>
              </a:rPr>
              <a:t>”</a:t>
            </a:r>
            <a:r>
              <a:rPr lang="fi-FI" dirty="0"/>
              <a:t> </a:t>
            </a:r>
            <a:r>
              <a:rPr lang="fi-FI" dirty="0">
                <a:latin typeface="Lora" panose="02000503000000020004" pitchFamily="2" charset="0"/>
              </a:rPr>
              <a:t>Toivoisin koulutusta siitä, miten kirjavinkkausta voisi "elävöittää" vaikkapa musiikin tai visuaalisuuden avulla lapsiin ja nuoriin uppoavalla tavalla kuitenkin niin, ettei kirja jää taka-alalle [...] Tai miten kuulijoita voisi </a:t>
            </a:r>
            <a:r>
              <a:rPr lang="fi-FI" dirty="0" err="1">
                <a:latin typeface="Lora" panose="02000503000000020004" pitchFamily="2" charset="0"/>
              </a:rPr>
              <a:t>osallistaa</a:t>
            </a:r>
            <a:r>
              <a:rPr lang="fi-FI" dirty="0">
                <a:latin typeface="Lora" panose="02000503000000020004" pitchFamily="2" charset="0"/>
              </a:rPr>
              <a:t>/</a:t>
            </a:r>
            <a:r>
              <a:rPr lang="fi-FI" dirty="0" err="1">
                <a:latin typeface="Lora" panose="02000503000000020004" pitchFamily="2" charset="0"/>
              </a:rPr>
              <a:t>toiminnallistaa</a:t>
            </a:r>
            <a:r>
              <a:rPr lang="fi-FI" dirty="0">
                <a:latin typeface="Lora" panose="02000503000000020004" pitchFamily="2" charset="0"/>
              </a:rPr>
              <a:t> kirjavinkkauksen aikana? Tai ylipäänsä: miten lasten ja nuorten omaa kulttuuria ja esim. somen käyttöä voisi hyödyntää kirjavinkkauksessa?”</a:t>
            </a:r>
          </a:p>
        </p:txBody>
      </p:sp>
    </p:spTree>
    <p:extLst>
      <p:ext uri="{BB962C8B-B14F-4D97-AF65-F5344CB8AC3E}">
        <p14:creationId xmlns:p14="http://schemas.microsoft.com/office/powerpoint/2010/main" val="2493536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D994C308-654C-45F5-8A7A-1675C6014269}"/>
              </a:ext>
            </a:extLst>
          </p:cNvPr>
          <p:cNvSpPr txBox="1"/>
          <p:nvPr/>
        </p:nvSpPr>
        <p:spPr>
          <a:xfrm>
            <a:off x="2771800" y="764704"/>
            <a:ext cx="3600400" cy="1015663"/>
          </a:xfrm>
          <a:prstGeom prst="rect">
            <a:avLst/>
          </a:prstGeom>
          <a:noFill/>
        </p:spPr>
        <p:txBody>
          <a:bodyPr wrap="square" rtlCol="0">
            <a:spAutoFit/>
          </a:bodyPr>
          <a:lstStyle/>
          <a:p>
            <a:pPr algn="ctr"/>
            <a:r>
              <a:rPr lang="fi-FI" sz="6000" dirty="0">
                <a:latin typeface="Lora" panose="02000503000000020004" pitchFamily="2" charset="0"/>
              </a:rPr>
              <a:t>Kiitos!</a:t>
            </a:r>
          </a:p>
        </p:txBody>
      </p:sp>
      <p:sp>
        <p:nvSpPr>
          <p:cNvPr id="3" name="Tekstiruutu 2">
            <a:extLst>
              <a:ext uri="{FF2B5EF4-FFF2-40B4-BE49-F238E27FC236}">
                <a16:creationId xmlns:a16="http://schemas.microsoft.com/office/drawing/2014/main" id="{F686E604-5F0E-47C8-8EC7-35B2111F9EE7}"/>
              </a:ext>
            </a:extLst>
          </p:cNvPr>
          <p:cNvSpPr txBox="1"/>
          <p:nvPr/>
        </p:nvSpPr>
        <p:spPr>
          <a:xfrm>
            <a:off x="2771800" y="2348880"/>
            <a:ext cx="4200061" cy="3139321"/>
          </a:xfrm>
          <a:prstGeom prst="rect">
            <a:avLst/>
          </a:prstGeom>
          <a:noFill/>
        </p:spPr>
        <p:txBody>
          <a:bodyPr wrap="none" rtlCol="0">
            <a:spAutoFit/>
          </a:bodyPr>
          <a:lstStyle/>
          <a:p>
            <a:r>
              <a:rPr lang="fi-FI" dirty="0">
                <a:latin typeface="Lora" panose="02000503000000020004" pitchFamily="2" charset="0"/>
              </a:rPr>
              <a:t>Facebook.com/kirjavinkkariyhdistys</a:t>
            </a:r>
          </a:p>
          <a:p>
            <a:endParaRPr lang="fi-FI" dirty="0">
              <a:latin typeface="Lora" panose="02000503000000020004" pitchFamily="2" charset="0"/>
            </a:endParaRPr>
          </a:p>
          <a:p>
            <a:r>
              <a:rPr lang="fi-FI" dirty="0">
                <a:latin typeface="Lora" panose="02000503000000020004" pitchFamily="2" charset="0"/>
              </a:rPr>
              <a:t>Facebook.com/</a:t>
            </a:r>
            <a:r>
              <a:rPr lang="fi-FI" dirty="0" err="1">
                <a:latin typeface="Lora" panose="02000503000000020004" pitchFamily="2" charset="0"/>
              </a:rPr>
              <a:t>groups</a:t>
            </a:r>
            <a:r>
              <a:rPr lang="fi-FI" dirty="0">
                <a:latin typeface="Lora" panose="02000503000000020004" pitchFamily="2" charset="0"/>
              </a:rPr>
              <a:t>/vinkkaritukea</a:t>
            </a:r>
          </a:p>
          <a:p>
            <a:endParaRPr lang="fi-FI" dirty="0">
              <a:latin typeface="Lora" panose="02000503000000020004" pitchFamily="2" charset="0"/>
            </a:endParaRPr>
          </a:p>
          <a:p>
            <a:r>
              <a:rPr lang="fi-FI" dirty="0">
                <a:latin typeface="Lora" panose="02000503000000020004" pitchFamily="2" charset="0"/>
              </a:rPr>
              <a:t>Instagram.com/kirjavinkkarit</a:t>
            </a:r>
          </a:p>
          <a:p>
            <a:endParaRPr lang="fi-FI" dirty="0">
              <a:latin typeface="Lora" panose="02000503000000020004" pitchFamily="2" charset="0"/>
            </a:endParaRPr>
          </a:p>
          <a:p>
            <a:r>
              <a:rPr lang="fi-FI" dirty="0">
                <a:latin typeface="Lora" panose="02000503000000020004" pitchFamily="2" charset="0"/>
                <a:hlinkClick r:id="rId2"/>
              </a:rPr>
              <a:t>kirjavinkkariyhdistys@gmail.com</a:t>
            </a:r>
            <a:endParaRPr lang="fi-FI" dirty="0">
              <a:latin typeface="Lora" panose="02000503000000020004" pitchFamily="2" charset="0"/>
            </a:endParaRPr>
          </a:p>
          <a:p>
            <a:endParaRPr lang="fi-FI" dirty="0">
              <a:latin typeface="Lora" panose="02000503000000020004" pitchFamily="2" charset="0"/>
            </a:endParaRPr>
          </a:p>
          <a:p>
            <a:endParaRPr lang="fi-FI" dirty="0">
              <a:latin typeface="Lora" panose="02000503000000020004" pitchFamily="2" charset="0"/>
            </a:endParaRPr>
          </a:p>
          <a:p>
            <a:r>
              <a:rPr lang="fi-FI" dirty="0">
                <a:latin typeface="Lora" panose="02000503000000020004" pitchFamily="2" charset="0"/>
              </a:rPr>
              <a:t>Koulutuksen palautekysely:</a:t>
            </a:r>
          </a:p>
          <a:p>
            <a:r>
              <a:rPr lang="fi-FI" dirty="0">
                <a:latin typeface="Lora" panose="02000503000000020004" pitchFamily="2" charset="0"/>
              </a:rPr>
              <a:t>Bit.ly/kvseminaari2018</a:t>
            </a:r>
          </a:p>
        </p:txBody>
      </p:sp>
    </p:spTree>
    <p:extLst>
      <p:ext uri="{BB962C8B-B14F-4D97-AF65-F5344CB8AC3E}">
        <p14:creationId xmlns:p14="http://schemas.microsoft.com/office/powerpoint/2010/main" val="239017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AC959027-2BCF-4F64-9D91-DD9A38A6D08E}"/>
              </a:ext>
            </a:extLst>
          </p:cNvPr>
          <p:cNvSpPr txBox="1"/>
          <p:nvPr/>
        </p:nvSpPr>
        <p:spPr>
          <a:xfrm>
            <a:off x="1655676" y="548680"/>
            <a:ext cx="5832648" cy="461665"/>
          </a:xfrm>
          <a:prstGeom prst="rect">
            <a:avLst/>
          </a:prstGeom>
          <a:noFill/>
        </p:spPr>
        <p:txBody>
          <a:bodyPr wrap="square" rtlCol="0">
            <a:spAutoFit/>
          </a:bodyPr>
          <a:lstStyle/>
          <a:p>
            <a:pPr algn="ctr"/>
            <a:r>
              <a:rPr lang="fi-FI" sz="2400" dirty="0">
                <a:latin typeface="Lora" panose="02000503000000020004" pitchFamily="2" charset="0"/>
              </a:rPr>
              <a:t>Etätyökyselyn tulokset</a:t>
            </a:r>
          </a:p>
        </p:txBody>
      </p:sp>
      <p:sp>
        <p:nvSpPr>
          <p:cNvPr id="3" name="Tekstiruutu 2">
            <a:extLst>
              <a:ext uri="{FF2B5EF4-FFF2-40B4-BE49-F238E27FC236}">
                <a16:creationId xmlns:a16="http://schemas.microsoft.com/office/drawing/2014/main" id="{53BE2389-8511-414A-B9EC-48F7491184B1}"/>
              </a:ext>
            </a:extLst>
          </p:cNvPr>
          <p:cNvSpPr txBox="1"/>
          <p:nvPr/>
        </p:nvSpPr>
        <p:spPr>
          <a:xfrm>
            <a:off x="2123728" y="1844824"/>
            <a:ext cx="6264695" cy="3693319"/>
          </a:xfrm>
          <a:prstGeom prst="rect">
            <a:avLst/>
          </a:prstGeom>
          <a:noFill/>
        </p:spPr>
        <p:txBody>
          <a:bodyPr wrap="square" rtlCol="0">
            <a:spAutoFit/>
          </a:bodyPr>
          <a:lstStyle/>
          <a:p>
            <a:pPr marL="342900" indent="-342900">
              <a:buFont typeface="Arial" panose="020B0604020202020204" pitchFamily="34" charset="0"/>
              <a:buChar char="•"/>
            </a:pPr>
            <a:r>
              <a:rPr lang="fi-FI" sz="2000" dirty="0">
                <a:latin typeface="Lora" panose="02000503000000020004" pitchFamily="2" charset="0"/>
              </a:rPr>
              <a:t>Kysely auki 8.-31.3.</a:t>
            </a:r>
          </a:p>
          <a:p>
            <a:pPr marL="342900" indent="-342900">
              <a:buFont typeface="Arial" panose="020B0604020202020204" pitchFamily="34" charset="0"/>
              <a:buChar char="•"/>
            </a:pPr>
            <a:r>
              <a:rPr lang="fi-FI" sz="2000" dirty="0">
                <a:latin typeface="Lora" panose="02000503000000020004" pitchFamily="2" charset="0"/>
              </a:rPr>
              <a:t>Vastauksia 114 kpl</a:t>
            </a:r>
          </a:p>
          <a:p>
            <a:pPr marL="342900" indent="-342900">
              <a:buFont typeface="Arial" panose="020B0604020202020204" pitchFamily="34" charset="0"/>
              <a:buChar char="•"/>
            </a:pPr>
            <a:r>
              <a:rPr lang="fi-FI" sz="2000" dirty="0">
                <a:latin typeface="Lora" panose="02000503000000020004" pitchFamily="2" charset="0"/>
              </a:rPr>
              <a:t>Vastauksia ympäri Suomen</a:t>
            </a:r>
          </a:p>
          <a:p>
            <a:pPr marL="342900" indent="-342900">
              <a:buFont typeface="Arial" panose="020B0604020202020204" pitchFamily="34" charset="0"/>
              <a:buChar char="•"/>
            </a:pPr>
            <a:r>
              <a:rPr lang="fi-FI" sz="2000" dirty="0">
                <a:latin typeface="Lora" panose="02000503000000020004" pitchFamily="2" charset="0"/>
              </a:rPr>
              <a:t>Kyselyä markkinoitiin Kirjavinkkariyhdistyksen blogissa, Facebook-sivuilla ja Instagramissa</a:t>
            </a:r>
          </a:p>
          <a:p>
            <a:pPr marL="342900" indent="-342900">
              <a:buFont typeface="Arial" panose="020B0604020202020204" pitchFamily="34" charset="0"/>
              <a:buChar char="•"/>
            </a:pPr>
            <a:r>
              <a:rPr lang="fi-FI" sz="2000" dirty="0">
                <a:latin typeface="Lora" panose="02000503000000020004" pitchFamily="2" charset="0"/>
              </a:rPr>
              <a:t>Näiden lisäksi Facebookissa vinkkarien vertaistuki –ryhmässä sekä Helmet-alueen nuortenkirjastotyöntekijät -ryhmässä</a:t>
            </a:r>
          </a:p>
          <a:p>
            <a:pPr marL="457200" indent="-457200">
              <a:buFont typeface="Arial" panose="020B0604020202020204" pitchFamily="34" charset="0"/>
              <a:buChar char="•"/>
            </a:pPr>
            <a:endParaRPr lang="fi-FI" sz="2800" dirty="0">
              <a:latin typeface="Lora" panose="02000503000000020004" pitchFamily="2" charset="0"/>
            </a:endParaRPr>
          </a:p>
          <a:p>
            <a:pPr marL="457200" indent="-457200">
              <a:buFont typeface="Arial" panose="020B0604020202020204" pitchFamily="34" charset="0"/>
              <a:buChar char="•"/>
            </a:pPr>
            <a:endParaRPr lang="fi-FI" sz="2800" dirty="0">
              <a:latin typeface="Lora" panose="02000503000000020004" pitchFamily="2" charset="0"/>
            </a:endParaRPr>
          </a:p>
          <a:p>
            <a:pPr marL="457200" indent="-457200">
              <a:buFont typeface="Arial" panose="020B0604020202020204" pitchFamily="34" charset="0"/>
              <a:buChar char="•"/>
            </a:pPr>
            <a:endParaRPr lang="fi-FI" dirty="0"/>
          </a:p>
        </p:txBody>
      </p:sp>
    </p:spTree>
    <p:extLst>
      <p:ext uri="{BB962C8B-B14F-4D97-AF65-F5344CB8AC3E}">
        <p14:creationId xmlns:p14="http://schemas.microsoft.com/office/powerpoint/2010/main" val="2909255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Forms response chart. Question title: 1. Kuinka monta vakituista työntekijää toimipisteessänne on?. Number of responses: 114 responses.">
            <a:extLst>
              <a:ext uri="{FF2B5EF4-FFF2-40B4-BE49-F238E27FC236}">
                <a16:creationId xmlns:a16="http://schemas.microsoft.com/office/drawing/2014/main" id="{280003C5-EBAC-4072-8998-F15D3DC3304E}"/>
              </a:ext>
            </a:extLst>
          </p:cNvPr>
          <p:cNvSpPr>
            <a:spLocks noChangeAspect="1" noChangeArrowheads="1"/>
          </p:cNvSpPr>
          <p:nvPr/>
        </p:nvSpPr>
        <p:spPr bwMode="auto">
          <a:xfrm>
            <a:off x="4419600" y="3276600"/>
            <a:ext cx="4112840" cy="411284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6" name="Kuva 5" descr="Kuva, joka sisältää kohteen näyttökuva&#10;&#10;Kuvaus luotu, erittäin korkea luotettavuus">
            <a:extLst>
              <a:ext uri="{FF2B5EF4-FFF2-40B4-BE49-F238E27FC236}">
                <a16:creationId xmlns:a16="http://schemas.microsoft.com/office/drawing/2014/main" id="{6673E354-017F-4947-A746-F81F24310C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22" y="836712"/>
            <a:ext cx="7344356" cy="4112840"/>
          </a:xfrm>
          <a:prstGeom prst="rect">
            <a:avLst/>
          </a:prstGeom>
        </p:spPr>
      </p:pic>
    </p:spTree>
    <p:extLst>
      <p:ext uri="{BB962C8B-B14F-4D97-AF65-F5344CB8AC3E}">
        <p14:creationId xmlns:p14="http://schemas.microsoft.com/office/powerpoint/2010/main" val="1206904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korkea luotettavuus">
            <a:extLst>
              <a:ext uri="{FF2B5EF4-FFF2-40B4-BE49-F238E27FC236}">
                <a16:creationId xmlns:a16="http://schemas.microsoft.com/office/drawing/2014/main" id="{72709285-E314-45C8-A2FC-DFB24A9BC0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494" y="764704"/>
            <a:ext cx="7045012" cy="4265131"/>
          </a:xfrm>
          <a:prstGeom prst="rect">
            <a:avLst/>
          </a:prstGeom>
        </p:spPr>
      </p:pic>
    </p:spTree>
    <p:extLst>
      <p:ext uri="{BB962C8B-B14F-4D97-AF65-F5344CB8AC3E}">
        <p14:creationId xmlns:p14="http://schemas.microsoft.com/office/powerpoint/2010/main" val="325895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a:extLst>
              <a:ext uri="{FF2B5EF4-FFF2-40B4-BE49-F238E27FC236}">
                <a16:creationId xmlns:a16="http://schemas.microsoft.com/office/drawing/2014/main" id="{F24DCC0B-5992-4025-B714-D5D3529E7A1B}"/>
              </a:ext>
            </a:extLst>
          </p:cNvPr>
          <p:cNvSpPr txBox="1"/>
          <p:nvPr/>
        </p:nvSpPr>
        <p:spPr>
          <a:xfrm>
            <a:off x="1739049" y="548680"/>
            <a:ext cx="5410648" cy="461665"/>
          </a:xfrm>
          <a:prstGeom prst="rect">
            <a:avLst/>
          </a:prstGeom>
          <a:noFill/>
        </p:spPr>
        <p:txBody>
          <a:bodyPr wrap="none" rtlCol="0">
            <a:spAutoFit/>
          </a:bodyPr>
          <a:lstStyle/>
          <a:p>
            <a:r>
              <a:rPr lang="fi-FI" sz="2400" dirty="0">
                <a:latin typeface="Lora" panose="02000503000000020004" pitchFamily="2" charset="0"/>
              </a:rPr>
              <a:t>3. Millä paikkakunnalla työskentelet?</a:t>
            </a:r>
          </a:p>
        </p:txBody>
      </p:sp>
      <p:sp>
        <p:nvSpPr>
          <p:cNvPr id="3" name="Tekstiruutu 2">
            <a:extLst>
              <a:ext uri="{FF2B5EF4-FFF2-40B4-BE49-F238E27FC236}">
                <a16:creationId xmlns:a16="http://schemas.microsoft.com/office/drawing/2014/main" id="{8EA4DAF1-9566-4F91-955E-FEE5D72F8350}"/>
              </a:ext>
            </a:extLst>
          </p:cNvPr>
          <p:cNvSpPr txBox="1"/>
          <p:nvPr/>
        </p:nvSpPr>
        <p:spPr>
          <a:xfrm>
            <a:off x="2461038" y="1268760"/>
            <a:ext cx="2110962" cy="4524315"/>
          </a:xfrm>
          <a:prstGeom prst="rect">
            <a:avLst/>
          </a:prstGeom>
          <a:noFill/>
        </p:spPr>
        <p:txBody>
          <a:bodyPr wrap="none" rtlCol="0">
            <a:spAutoFit/>
          </a:bodyPr>
          <a:lstStyle/>
          <a:p>
            <a:r>
              <a:rPr lang="fi-FI" dirty="0">
                <a:latin typeface="Lora" panose="02000503000000020004" pitchFamily="2" charset="0"/>
              </a:rPr>
              <a:t>Top 15 vastaukset:</a:t>
            </a:r>
          </a:p>
          <a:p>
            <a:endParaRPr lang="fi-FI" dirty="0">
              <a:latin typeface="Lora" panose="02000503000000020004" pitchFamily="2" charset="0"/>
            </a:endParaRPr>
          </a:p>
          <a:p>
            <a:pPr marL="285750" indent="-285750">
              <a:buFont typeface="Arial" panose="020B0604020202020204" pitchFamily="34" charset="0"/>
              <a:buChar char="•"/>
            </a:pPr>
            <a:r>
              <a:rPr lang="fi-FI" dirty="0">
                <a:latin typeface="Lora" panose="02000503000000020004" pitchFamily="2" charset="0"/>
              </a:rPr>
              <a:t>Oulu </a:t>
            </a:r>
          </a:p>
          <a:p>
            <a:pPr marL="285750" indent="-285750">
              <a:buFont typeface="Arial" panose="020B0604020202020204" pitchFamily="34" charset="0"/>
              <a:buChar char="•"/>
            </a:pPr>
            <a:r>
              <a:rPr lang="fi-FI" dirty="0">
                <a:latin typeface="Lora" panose="02000503000000020004" pitchFamily="2" charset="0"/>
              </a:rPr>
              <a:t>Helsinki </a:t>
            </a:r>
          </a:p>
          <a:p>
            <a:pPr marL="285750" indent="-285750">
              <a:buFont typeface="Arial" panose="020B0604020202020204" pitchFamily="34" charset="0"/>
              <a:buChar char="•"/>
            </a:pPr>
            <a:r>
              <a:rPr lang="fi-FI" dirty="0">
                <a:latin typeface="Lora" panose="02000503000000020004" pitchFamily="2" charset="0"/>
              </a:rPr>
              <a:t>Vantaa </a:t>
            </a:r>
          </a:p>
          <a:p>
            <a:pPr marL="285750" indent="-285750">
              <a:buFont typeface="Arial" panose="020B0604020202020204" pitchFamily="34" charset="0"/>
              <a:buChar char="•"/>
            </a:pPr>
            <a:r>
              <a:rPr lang="fi-FI" dirty="0">
                <a:latin typeface="Lora" panose="02000503000000020004" pitchFamily="2" charset="0"/>
              </a:rPr>
              <a:t>Espoo </a:t>
            </a:r>
          </a:p>
          <a:p>
            <a:pPr marL="285750" indent="-285750">
              <a:buFont typeface="Arial" panose="020B0604020202020204" pitchFamily="34" charset="0"/>
              <a:buChar char="•"/>
            </a:pPr>
            <a:r>
              <a:rPr lang="fi-FI" dirty="0">
                <a:latin typeface="Lora" panose="02000503000000020004" pitchFamily="2" charset="0"/>
              </a:rPr>
              <a:t>Jyväskylä </a:t>
            </a:r>
          </a:p>
          <a:p>
            <a:pPr marL="285750" indent="-285750">
              <a:buFont typeface="Arial" panose="020B0604020202020204" pitchFamily="34" charset="0"/>
              <a:buChar char="•"/>
            </a:pPr>
            <a:r>
              <a:rPr lang="fi-FI" dirty="0">
                <a:latin typeface="Lora" panose="02000503000000020004" pitchFamily="2" charset="0"/>
              </a:rPr>
              <a:t>Kaarina </a:t>
            </a:r>
          </a:p>
          <a:p>
            <a:pPr marL="285750" indent="-285750">
              <a:buFont typeface="Arial" panose="020B0604020202020204" pitchFamily="34" charset="0"/>
              <a:buChar char="•"/>
            </a:pPr>
            <a:r>
              <a:rPr lang="fi-FI" dirty="0">
                <a:latin typeface="Lora" panose="02000503000000020004" pitchFamily="2" charset="0"/>
              </a:rPr>
              <a:t>Pori </a:t>
            </a:r>
          </a:p>
          <a:p>
            <a:pPr marL="285750" indent="-285750">
              <a:buFont typeface="Arial" panose="020B0604020202020204" pitchFamily="34" charset="0"/>
              <a:buChar char="•"/>
            </a:pPr>
            <a:r>
              <a:rPr lang="fi-FI" dirty="0">
                <a:latin typeface="Lora" panose="02000503000000020004" pitchFamily="2" charset="0"/>
              </a:rPr>
              <a:t>Tampere </a:t>
            </a:r>
          </a:p>
          <a:p>
            <a:pPr marL="285750" indent="-285750">
              <a:buFont typeface="Arial" panose="020B0604020202020204" pitchFamily="34" charset="0"/>
              <a:buChar char="•"/>
            </a:pPr>
            <a:r>
              <a:rPr lang="fi-FI" dirty="0">
                <a:latin typeface="Lora" panose="02000503000000020004" pitchFamily="2" charset="0"/>
              </a:rPr>
              <a:t>Järvenpää</a:t>
            </a:r>
          </a:p>
          <a:p>
            <a:pPr marL="285750" indent="-285750">
              <a:buFont typeface="Arial" panose="020B0604020202020204" pitchFamily="34" charset="0"/>
              <a:buChar char="•"/>
            </a:pPr>
            <a:r>
              <a:rPr lang="fi-FI" dirty="0">
                <a:latin typeface="Lora" panose="02000503000000020004" pitchFamily="2" charset="0"/>
              </a:rPr>
              <a:t>Kemi</a:t>
            </a:r>
          </a:p>
          <a:p>
            <a:pPr marL="285750" indent="-285750">
              <a:buFont typeface="Arial" panose="020B0604020202020204" pitchFamily="34" charset="0"/>
              <a:buChar char="•"/>
            </a:pPr>
            <a:r>
              <a:rPr lang="fi-FI" dirty="0">
                <a:latin typeface="Lora" panose="02000503000000020004" pitchFamily="2" charset="0"/>
              </a:rPr>
              <a:t>Kotka</a:t>
            </a:r>
          </a:p>
          <a:p>
            <a:pPr marL="285750" indent="-285750">
              <a:buFont typeface="Arial" panose="020B0604020202020204" pitchFamily="34" charset="0"/>
              <a:buChar char="•"/>
            </a:pPr>
            <a:r>
              <a:rPr lang="fi-FI" dirty="0">
                <a:latin typeface="Lora" panose="02000503000000020004" pitchFamily="2" charset="0"/>
              </a:rPr>
              <a:t>Kouvola</a:t>
            </a:r>
          </a:p>
          <a:p>
            <a:pPr marL="285750" indent="-285750">
              <a:buFont typeface="Arial" panose="020B0604020202020204" pitchFamily="34" charset="0"/>
              <a:buChar char="•"/>
            </a:pPr>
            <a:r>
              <a:rPr lang="fi-FI" dirty="0">
                <a:latin typeface="Lora" panose="02000503000000020004" pitchFamily="2" charset="0"/>
              </a:rPr>
              <a:t>Seinäjoki</a:t>
            </a:r>
          </a:p>
          <a:p>
            <a:pPr marL="285750" indent="-285750">
              <a:buFont typeface="Arial" panose="020B0604020202020204" pitchFamily="34" charset="0"/>
              <a:buChar char="•"/>
            </a:pPr>
            <a:r>
              <a:rPr lang="fi-FI" dirty="0">
                <a:latin typeface="Lora" panose="02000503000000020004" pitchFamily="2" charset="0"/>
              </a:rPr>
              <a:t>Turku</a:t>
            </a:r>
          </a:p>
        </p:txBody>
      </p:sp>
    </p:spTree>
    <p:extLst>
      <p:ext uri="{BB962C8B-B14F-4D97-AF65-F5344CB8AC3E}">
        <p14:creationId xmlns:p14="http://schemas.microsoft.com/office/powerpoint/2010/main" val="105803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D89E007F-550B-414D-9947-98A0777F61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662" y="980728"/>
            <a:ext cx="6750676" cy="3974773"/>
          </a:xfrm>
          <a:prstGeom prst="rect">
            <a:avLst/>
          </a:prstGeom>
        </p:spPr>
      </p:pic>
    </p:spTree>
    <p:extLst>
      <p:ext uri="{BB962C8B-B14F-4D97-AF65-F5344CB8AC3E}">
        <p14:creationId xmlns:p14="http://schemas.microsoft.com/office/powerpoint/2010/main" val="286426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erittäin korkea luotettavuus">
            <a:extLst>
              <a:ext uri="{FF2B5EF4-FFF2-40B4-BE49-F238E27FC236}">
                <a16:creationId xmlns:a16="http://schemas.microsoft.com/office/drawing/2014/main" id="{E920E7DA-1721-4B54-AF48-5542698AD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720" y="980728"/>
            <a:ext cx="7326560" cy="4015389"/>
          </a:xfrm>
          <a:prstGeom prst="rect">
            <a:avLst/>
          </a:prstGeom>
        </p:spPr>
      </p:pic>
    </p:spTree>
    <p:extLst>
      <p:ext uri="{BB962C8B-B14F-4D97-AF65-F5344CB8AC3E}">
        <p14:creationId xmlns:p14="http://schemas.microsoft.com/office/powerpoint/2010/main" val="371311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descr="Kuva, joka sisältää kohteen näyttökuva&#10;&#10;Kuvaus luotu, erittäin korkea luotettavuus">
            <a:extLst>
              <a:ext uri="{FF2B5EF4-FFF2-40B4-BE49-F238E27FC236}">
                <a16:creationId xmlns:a16="http://schemas.microsoft.com/office/drawing/2014/main" id="{E7F25717-351E-4849-B751-54CBD271D6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728" y="908720"/>
            <a:ext cx="7182544" cy="4058101"/>
          </a:xfrm>
          <a:prstGeom prst="rect">
            <a:avLst/>
          </a:prstGeom>
        </p:spPr>
      </p:pic>
    </p:spTree>
    <p:extLst>
      <p:ext uri="{BB962C8B-B14F-4D97-AF65-F5344CB8AC3E}">
        <p14:creationId xmlns:p14="http://schemas.microsoft.com/office/powerpoint/2010/main" val="299331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AD7AF01A-E411-4838-974C-2E3764F6BA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357" y="764704"/>
            <a:ext cx="7021285" cy="4228119"/>
          </a:xfrm>
          <a:prstGeom prst="rect">
            <a:avLst/>
          </a:prstGeom>
        </p:spPr>
      </p:pic>
    </p:spTree>
    <p:extLst>
      <p:ext uri="{BB962C8B-B14F-4D97-AF65-F5344CB8AC3E}">
        <p14:creationId xmlns:p14="http://schemas.microsoft.com/office/powerpoint/2010/main" val="3093295185"/>
      </p:ext>
    </p:extLst>
  </p:cSld>
  <p:clrMapOvr>
    <a:masterClrMapping/>
  </p:clrMapOvr>
</p:sld>
</file>

<file path=ppt/theme/theme1.xml><?xml version="1.0" encoding="utf-8"?>
<a:theme xmlns:a="http://schemas.openxmlformats.org/drawingml/2006/main" name="Mukautettu suunnittelumalli">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tumma_sininen_9_6</Template>
  <TotalTime>216</TotalTime>
  <Words>626</Words>
  <Application>Microsoft Office PowerPoint</Application>
  <PresentationFormat>Näytössä katseltava diaesitys (4:3)</PresentationFormat>
  <Paragraphs>80</Paragraphs>
  <Slides>19</Slides>
  <Notes>0</Notes>
  <HiddenSlides>0</HiddenSlides>
  <MMClips>0</MMClips>
  <ScaleCrop>false</ScaleCrop>
  <HeadingPairs>
    <vt:vector size="6" baseType="variant">
      <vt:variant>
        <vt:lpstr>Käytetyt fontit</vt:lpstr>
      </vt:variant>
      <vt:variant>
        <vt:i4>4</vt:i4>
      </vt:variant>
      <vt:variant>
        <vt:lpstr>Teema</vt:lpstr>
      </vt:variant>
      <vt:variant>
        <vt:i4>3</vt:i4>
      </vt:variant>
      <vt:variant>
        <vt:lpstr>Dian otsikot</vt:lpstr>
      </vt:variant>
      <vt:variant>
        <vt:i4>19</vt:i4>
      </vt:variant>
    </vt:vector>
  </HeadingPairs>
  <TitlesOfParts>
    <vt:vector size="26" baseType="lpstr">
      <vt:lpstr>Arial</vt:lpstr>
      <vt:lpstr>Calibri</vt:lpstr>
      <vt:lpstr>Lora</vt:lpstr>
      <vt:lpstr>Trebuchet MS</vt:lpstr>
      <vt:lpstr>Mukautettu suunnittelumalli</vt:lpstr>
      <vt:lpstr>1_Mukautettu suunnittelumalli</vt:lpstr>
      <vt:lpstr>2_Mukautettu suunnittelumalli</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Toimisto</dc:creator>
  <cp:lastModifiedBy>Marjo Mannila</cp:lastModifiedBy>
  <cp:revision>28</cp:revision>
  <dcterms:created xsi:type="dcterms:W3CDTF">2017-03-23T10:27:51Z</dcterms:created>
  <dcterms:modified xsi:type="dcterms:W3CDTF">2018-04-18T08:34:51Z</dcterms:modified>
</cp:coreProperties>
</file>